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2"/>
  </p:notesMasterIdLst>
  <p:handoutMasterIdLst>
    <p:handoutMasterId r:id="rId23"/>
  </p:handoutMasterIdLst>
  <p:sldIdLst>
    <p:sldId id="769" r:id="rId7"/>
    <p:sldId id="1703" r:id="rId8"/>
    <p:sldId id="1663" r:id="rId9"/>
    <p:sldId id="1686" r:id="rId10"/>
    <p:sldId id="1665" r:id="rId11"/>
    <p:sldId id="1705" r:id="rId12"/>
    <p:sldId id="1666" r:id="rId13"/>
    <p:sldId id="1685" r:id="rId14"/>
    <p:sldId id="1667" r:id="rId15"/>
    <p:sldId id="1704" r:id="rId16"/>
    <p:sldId id="1678" r:id="rId17"/>
    <p:sldId id="1584" r:id="rId18"/>
    <p:sldId id="1682" r:id="rId19"/>
    <p:sldId id="1581" r:id="rId20"/>
    <p:sldId id="1587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79E6-691F-B955-3A37-6C3AFABC1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AE342-F7BA-7263-7890-39219AB4E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20EC-26FA-9562-2966-71E4D2B08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5DEE1-D114-3C10-1872-AD612C3F7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65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4137-AED8-8847-8637-9845A1163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36B5D-2451-F5A7-62E7-DEF2397AC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18480-7ADA-647B-55AA-46C491D2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7D89-4499-B820-7558-05803AADB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2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gona.github.io/NeuralDAEs/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://www.youtube.com/@neuromancer_Sci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sciml.ai/DiffEqDocs/stable/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_through_tim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</a:t>
            </a:r>
            <a:endParaRPr lang="en-US" sz="32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2" y="138558"/>
            <a:ext cx="8572147" cy="500120"/>
          </a:xfrm>
        </p:spPr>
        <p:txBody>
          <a:bodyPr/>
          <a:lstStyle/>
          <a:p>
            <a:r>
              <a:rPr lang="en-US" sz="2000" dirty="0"/>
              <a:t>Neural Differential Algebraic Equations (NDAEs) Problem Formulation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2" y="1356255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145262" y="1017701"/>
            <a:ext cx="3495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DAE parameter estimation problem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4714642" y="1055400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275637" y="348032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275637" y="4813450"/>
            <a:ext cx="85316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[30] K. E. Brenan, S. L. Campbell, and L. R. Petzold, Numerical Solution of Initial-Value Problems in Differential-Algebraic Equations. SIAM, 1996.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F81C1-226D-470A-CAF6-4E25F11F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12" y="2551963"/>
            <a:ext cx="4394751" cy="19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" y="169334"/>
            <a:ext cx="8656540" cy="307778"/>
          </a:xfrm>
        </p:spPr>
        <p:txBody>
          <a:bodyPr/>
          <a:lstStyle/>
          <a:p>
            <a:r>
              <a:rPr lang="en-US" sz="20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5" y="4476375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257109" y="341587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096577" y="676633"/>
            <a:ext cx="4899378" cy="2606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78640" y="559017"/>
            <a:ext cx="325268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Case study: coupled tank modeling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4" y="944851"/>
            <a:ext cx="2937222" cy="2142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190622" y="4506009"/>
            <a:ext cx="289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 tooltip="https://drgona.github.io/NeuralDAEs/"/>
              </a:rPr>
              <a:t>drgona.github.io/</a:t>
            </a:r>
            <a:r>
              <a:rPr lang="en-US" sz="1600" dirty="0" err="1">
                <a:hlinkClick r:id="rId6" tooltip="https://drgona.github.io/NeuralDAEs/"/>
              </a:rPr>
              <a:t>NeuralDAEs</a:t>
            </a:r>
            <a:r>
              <a:rPr lang="en-US" sz="1600" dirty="0">
                <a:hlinkClick r:id="rId6" tooltip="https://drgona.github.io/NeuralDAEs/"/>
              </a:rPr>
              <a:t>/</a:t>
            </a:r>
            <a:endParaRPr lang="en-US" sz="16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ECA5986-FB05-79E7-A457-D8C85D85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" y="169334"/>
            <a:ext cx="8656540" cy="307778"/>
          </a:xfrm>
        </p:spPr>
        <p:txBody>
          <a:bodyPr/>
          <a:lstStyle/>
          <a:p>
            <a:r>
              <a:rPr lang="en-US" sz="2000" dirty="0"/>
              <a:t>Learning Neural Differential Algebraic Equations via Operator Splitting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3438" y="4362478"/>
            <a:ext cx="2690678" cy="6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81" y="3884967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4" name="Picture 4" descr="Johns Hopkins University">
            <a:extLst>
              <a:ext uri="{FF2B5EF4-FFF2-40B4-BE49-F238E27FC236}">
                <a16:creationId xmlns:a16="http://schemas.microsoft.com/office/drawing/2014/main" id="{E93A5E80-F1A2-E66B-3B67-3DFF3ECFF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008877" y="3830888"/>
            <a:ext cx="2825969" cy="1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modeling, design, and control of sustainable energy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39" y="3790067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with Safety Guarantees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DCF36-3539-99B9-FCB6-1703CF06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FDC18-6AB7-A1C8-DF83-2165902F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2D37FD6-6EB1-522D-4FF3-24B0CCE4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492035"/>
            <a:ext cx="5611415" cy="243840"/>
          </a:xfrm>
        </p:spPr>
        <p:txBody>
          <a:bodyPr/>
          <a:lstStyle/>
          <a:p>
            <a:r>
              <a:rPr lang="en-US" sz="2000" dirty="0"/>
              <a:t>Neural Differential Equations (NDEs)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C360A-BDD5-2669-F168-8D25E721556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A7349-8262-7574-0676-3A27BCE70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" y="874911"/>
            <a:ext cx="8977263" cy="1353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2C463-A864-A26E-082A-F6D8790AE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7502" r="51037" b="60892"/>
          <a:stretch/>
        </p:blipFill>
        <p:spPr>
          <a:xfrm>
            <a:off x="346346" y="2604062"/>
            <a:ext cx="8389443" cy="18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CB48-790D-612B-B94F-3898CE8F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C1C-C08B-2663-E221-04B4A56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ACAB76-3A61-579B-FA27-2E674990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48" y="32217"/>
            <a:ext cx="6247028" cy="460857"/>
          </a:xfrm>
        </p:spPr>
        <p:txBody>
          <a:bodyPr/>
          <a:lstStyle/>
          <a:p>
            <a:r>
              <a:rPr lang="en-US" sz="2000" dirty="0"/>
              <a:t>Neural Differential Equations (NDEs)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B6B83-3980-45B7-9BF1-00FF65C669E6}"/>
              </a:ext>
            </a:extLst>
          </p:cNvPr>
          <p:cNvSpPr txBox="1"/>
          <p:nvPr/>
        </p:nvSpPr>
        <p:spPr>
          <a:xfrm>
            <a:off x="526706" y="2884024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diffusion-based models</a:t>
            </a:r>
            <a:endParaRPr lang="en-US" sz="13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A4119-043D-E774-0715-7D937F481943}"/>
              </a:ext>
            </a:extLst>
          </p:cNvPr>
          <p:cNvSpPr txBox="1"/>
          <p:nvPr/>
        </p:nvSpPr>
        <p:spPr>
          <a:xfrm>
            <a:off x="0" y="4744950"/>
            <a:ext cx="50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Yang Song, et al., Score-Based Generative Modeling through Stochastic Differential Equations, ICLR 2021.		Image from https://yang-song.net/blog/2021/score/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9149D68-69F8-34D0-3CB5-D126E68C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4" y="3357092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CD0AF-E1BE-93D1-F5DF-D139A00A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997" y="3187953"/>
            <a:ext cx="2409002" cy="1606002"/>
          </a:xfrm>
          <a:prstGeom prst="rect">
            <a:avLst/>
          </a:prstGeom>
        </p:spPr>
      </p:pic>
      <p:pic>
        <p:nvPicPr>
          <p:cNvPr id="11" name="Picture 4" descr="Reflected Diffusion Models | Aaron Lou">
            <a:extLst>
              <a:ext uri="{FF2B5EF4-FFF2-40B4-BE49-F238E27FC236}">
                <a16:creationId xmlns:a16="http://schemas.microsoft.com/office/drawing/2014/main" id="{927D9828-D6D2-5C32-CD92-287762EF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1" y="3154688"/>
            <a:ext cx="4598098" cy="16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6E92F-4CA1-496B-B3AC-26C52C9AFBB5}"/>
              </a:ext>
            </a:extLst>
          </p:cNvPr>
          <p:cNvSpPr txBox="1"/>
          <p:nvPr/>
        </p:nvSpPr>
        <p:spPr>
          <a:xfrm>
            <a:off x="5119723" y="4764504"/>
            <a:ext cx="3909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X. Kong, et al., Dynamic Parameter Estimation with Physics-based Neural Ordinary Differential Equations, IEEE PESGM, 2022</a:t>
            </a:r>
          </a:p>
        </p:txBody>
      </p:sp>
      <p:pic>
        <p:nvPicPr>
          <p:cNvPr id="1026" name="Picture 2" descr="Tank-manifold schematic">
            <a:extLst>
              <a:ext uri="{FF2B5EF4-FFF2-40B4-BE49-F238E27FC236}">
                <a16:creationId xmlns:a16="http://schemas.microsoft.com/office/drawing/2014/main" id="{49DEDA49-35C3-A07F-BA55-10D1F2AC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5096419" y="906106"/>
            <a:ext cx="2232622" cy="16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DD443-DCBF-3844-98FE-192942DF2879}"/>
              </a:ext>
            </a:extLst>
          </p:cNvPr>
          <p:cNvSpPr txBox="1"/>
          <p:nvPr/>
        </p:nvSpPr>
        <p:spPr>
          <a:xfrm>
            <a:off x="5385358" y="564053"/>
            <a:ext cx="333512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Engineering systems modeling</a:t>
            </a:r>
            <a:endParaRPr lang="en-US" sz="137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5D54E-EA5A-8955-5850-47D9711DA5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140"/>
          <a:stretch>
            <a:fillRect/>
          </a:stretch>
        </p:blipFill>
        <p:spPr>
          <a:xfrm>
            <a:off x="7389466" y="823462"/>
            <a:ext cx="1754533" cy="1733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5A4ED-C8B3-0476-1CF9-2D0CBB785742}"/>
              </a:ext>
            </a:extLst>
          </p:cNvPr>
          <p:cNvSpPr txBox="1"/>
          <p:nvPr/>
        </p:nvSpPr>
        <p:spPr>
          <a:xfrm>
            <a:off x="5355403" y="2535374"/>
            <a:ext cx="3947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Koch, et al., Learning Neural Differential Algebraic Equations via Operator Splitting, CDC, 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21862-3265-9705-8F50-1F11A6BB16FF}"/>
              </a:ext>
            </a:extLst>
          </p:cNvPr>
          <p:cNvSpPr txBox="1"/>
          <p:nvPr/>
        </p:nvSpPr>
        <p:spPr>
          <a:xfrm>
            <a:off x="5391258" y="2959988"/>
            <a:ext cx="32915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modeling</a:t>
            </a:r>
            <a:endParaRPr lang="en-US" sz="137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DAF8F5-46F1-A7A3-357F-708C087E6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5887" r="7073" b="52152"/>
          <a:stretch>
            <a:fillRect/>
          </a:stretch>
        </p:blipFill>
        <p:spPr bwMode="auto">
          <a:xfrm>
            <a:off x="526706" y="835127"/>
            <a:ext cx="3335125" cy="16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FE8202-AD23-1CEE-1003-D81E98F4B00E}"/>
              </a:ext>
            </a:extLst>
          </p:cNvPr>
          <p:cNvSpPr txBox="1"/>
          <p:nvPr/>
        </p:nvSpPr>
        <p:spPr>
          <a:xfrm>
            <a:off x="251061" y="2512164"/>
            <a:ext cx="4123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Will Grathwohl et al., "FFJORD: Free-form Continuous Dynamics for Scalable Reversible Generative Models." ICLR, 2019.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5A76C-88EC-4CB0-5D46-239EF9232441}"/>
              </a:ext>
            </a:extLst>
          </p:cNvPr>
          <p:cNvSpPr txBox="1"/>
          <p:nvPr/>
        </p:nvSpPr>
        <p:spPr>
          <a:xfrm>
            <a:off x="738018" y="531198"/>
            <a:ext cx="34791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normalizing flows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059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F53-ED61-BFF4-07B1-5C159C8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14BB9B-B7BF-6331-1A12-B1366DD1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6AA55A-5E3F-3BBB-4539-50792FB7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250" y="169336"/>
            <a:ext cx="7883344" cy="483808"/>
          </a:xfrm>
        </p:spPr>
        <p:txBody>
          <a:bodyPr/>
          <a:lstStyle/>
          <a:p>
            <a:r>
              <a:rPr lang="en-US" sz="2000" dirty="0"/>
              <a:t>Data-Driven Neural Differential Equations Modeling Problem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1CAF6-F0BD-B23D-C90B-107CB4151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069"/>
          <a:stretch>
            <a:fillRect/>
          </a:stretch>
        </p:blipFill>
        <p:spPr>
          <a:xfrm>
            <a:off x="0" y="719449"/>
            <a:ext cx="9144000" cy="2389427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B73A8C8-96DE-CECC-7202-B90C9998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" y="3140493"/>
            <a:ext cx="5400095" cy="18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points plot">
            <a:extLst>
              <a:ext uri="{FF2B5EF4-FFF2-40B4-BE49-F238E27FC236}">
                <a16:creationId xmlns:a16="http://schemas.microsoft.com/office/drawing/2014/main" id="{BDAC9788-9A92-3EA4-CF11-32396937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19" y="3085116"/>
            <a:ext cx="2762228" cy="18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C1CA0-418A-8CA7-239C-BC7B1E3CF485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93156-79C9-1489-EAC9-952F5CD03EE6}"/>
              </a:ext>
            </a:extLst>
          </p:cNvPr>
          <p:cNvSpPr txBox="1"/>
          <p:nvPr/>
        </p:nvSpPr>
        <p:spPr>
          <a:xfrm>
            <a:off x="6230471" y="4887049"/>
            <a:ext cx="2746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docs.sciml.ai/DiffEqDocs/stable/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7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5"/>
            <a:ext cx="6772129" cy="243840"/>
          </a:xfrm>
        </p:spPr>
        <p:txBody>
          <a:bodyPr/>
          <a:lstStyle/>
          <a:p>
            <a:r>
              <a:rPr lang="en-US" sz="2000" dirty="0"/>
              <a:t>Components of Neural Differential Equations (NDEs)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2956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Neural Ordinary Differential Equations (NODEs)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8A6D6-2527-A81E-ADF3-06BFEC3A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471"/>
            <a:ext cx="9144000" cy="1993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CCEF0-0208-D12B-D1A8-5198D5FA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7501" r="64516" b="64295"/>
          <a:stretch>
            <a:fillRect/>
          </a:stretch>
        </p:blipFill>
        <p:spPr>
          <a:xfrm>
            <a:off x="318407" y="3041128"/>
            <a:ext cx="3796852" cy="16816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A79D7E-5678-0B91-527B-D202877C7AC6}"/>
              </a:ext>
            </a:extLst>
          </p:cNvPr>
          <p:cNvCxnSpPr>
            <a:cxnSpLocks/>
          </p:cNvCxnSpPr>
          <p:nvPr/>
        </p:nvCxnSpPr>
        <p:spPr>
          <a:xfrm>
            <a:off x="4290786" y="3953395"/>
            <a:ext cx="126252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5A69913E-48AF-DD32-E158-DECA93F9D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 rot="5400000">
            <a:off x="6220148" y="2280925"/>
            <a:ext cx="2089055" cy="30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4048B-6767-5B13-2BE8-3207BE161D53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A0BC-DE79-6298-97DA-3FD6155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378D0-7A61-5BA1-1141-50435F4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0EACF-21F8-EDBE-C768-8C124625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Differentiating Through ODEs Solvers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4E34A-CA62-F3B8-FF17-83DE998458EC}"/>
              </a:ext>
            </a:extLst>
          </p:cNvPr>
          <p:cNvSpPr txBox="1"/>
          <p:nvPr/>
        </p:nvSpPr>
        <p:spPr>
          <a:xfrm>
            <a:off x="5426060" y="792712"/>
            <a:ext cx="332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Adjoint sensitivity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1C4E-B813-AAD0-83BD-881F0B23F5D2}"/>
              </a:ext>
            </a:extLst>
          </p:cNvPr>
          <p:cNvSpPr txBox="1"/>
          <p:nvPr/>
        </p:nvSpPr>
        <p:spPr>
          <a:xfrm>
            <a:off x="227440" y="792712"/>
            <a:ext cx="4537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Backpropagation through time (BPTT)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C40C6F-873A-894E-99CD-20E78620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" y="1464518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F699-3203-DA97-894B-6C49ED05D4B5}"/>
              </a:ext>
            </a:extLst>
          </p:cNvPr>
          <p:cNvSpPr txBox="1"/>
          <p:nvPr/>
        </p:nvSpPr>
        <p:spPr>
          <a:xfrm>
            <a:off x="192627" y="485105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  <p:pic>
        <p:nvPicPr>
          <p:cNvPr id="2052" name="Picture 4" descr="Adjoint Method not solving hidden state backward in time · Issue #150 ·  rtqichen/torchdiffeq">
            <a:extLst>
              <a:ext uri="{FF2B5EF4-FFF2-40B4-BE49-F238E27FC236}">
                <a16:creationId xmlns:a16="http://schemas.microsoft.com/office/drawing/2014/main" id="{1185F4DA-B483-0F52-8E44-9CA6053BE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8" y="1131267"/>
            <a:ext cx="3580184" cy="24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E8967-45E0-E39E-B242-1133C5390BE2}"/>
              </a:ext>
            </a:extLst>
          </p:cNvPr>
          <p:cNvSpPr txBox="1"/>
          <p:nvPr/>
        </p:nvSpPr>
        <p:spPr>
          <a:xfrm>
            <a:off x="4397468" y="4856250"/>
            <a:ext cx="43489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5A66-A086-CE89-AE33-A83B66A05904}"/>
              </a:ext>
            </a:extLst>
          </p:cNvPr>
          <p:cNvSpPr txBox="1"/>
          <p:nvPr/>
        </p:nvSpPr>
        <p:spPr>
          <a:xfrm>
            <a:off x="5017463" y="3666884"/>
            <a:ext cx="3843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memory efficiency, no need to store intermediate variables, strong theory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error accumulation leading to numerical instability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9643C-E24B-54B7-359A-2355D2D83F1F}"/>
              </a:ext>
            </a:extLst>
          </p:cNvPr>
          <p:cNvSpPr txBox="1"/>
          <p:nvPr/>
        </p:nvSpPr>
        <p:spPr>
          <a:xfrm>
            <a:off x="279740" y="3712636"/>
            <a:ext cx="40753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exact for discretized systems, numerically more stable, wide support in modern AD libraries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high memory cost, requires storing all intermediate variables</a:t>
            </a:r>
          </a:p>
        </p:txBody>
      </p:sp>
    </p:spTree>
    <p:extLst>
      <p:ext uri="{BB962C8B-B14F-4D97-AF65-F5344CB8AC3E}">
        <p14:creationId xmlns:p14="http://schemas.microsoft.com/office/powerpoint/2010/main" val="293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3242</TotalTime>
  <Words>914</Words>
  <Application>Microsoft Office PowerPoint</Application>
  <PresentationFormat>On-screen Show (16:9)</PresentationFormat>
  <Paragraphs>114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</vt:lpstr>
      <vt:lpstr>Optimizing Complex Systems with Safety Guarantees is Hard</vt:lpstr>
      <vt:lpstr>Neural Differential Equations (NDEs)</vt:lpstr>
      <vt:lpstr>Neural Differential Equations (NDEs) Applications</vt:lpstr>
      <vt:lpstr>Data-Driven Neural Differential Equations Modeling Problem </vt:lpstr>
      <vt:lpstr>Components of Neural Differential Equations (NDEs)</vt:lpstr>
      <vt:lpstr>Neural Ordinary Differential Equations (NODEs)</vt:lpstr>
      <vt:lpstr>Differentiating Through ODEs Solvers</vt:lpstr>
      <vt:lpstr>NODE Dataset and Loss Function</vt:lpstr>
      <vt:lpstr>Neural Differential Algebraic Equations (NDAEs) Problem Formulation</vt:lpstr>
      <vt:lpstr>Learning Neural Differential Algebraic Equations via Operator Splitting</vt:lpstr>
      <vt:lpstr>Learning Neural Differential Algebraic Equations via Operator Splitting</vt:lpstr>
      <vt:lpstr>Co-Authors of Learning Neural Differential Algebraic Equations via Operator Splitting</vt:lpstr>
      <vt:lpstr>NeuroMANCER Scientific Machine Learning Library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99</cp:revision>
  <dcterms:created xsi:type="dcterms:W3CDTF">2024-09-05T00:30:18Z</dcterms:created>
  <dcterms:modified xsi:type="dcterms:W3CDTF">2025-12-10T02:56:35Z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